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668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  <p:sldId id="655" r:id="rId30"/>
    <p:sldId id="640" r:id="rId31"/>
    <p:sldId id="570" r:id="rId32"/>
    <p:sldId id="571" r:id="rId33"/>
    <p:sldId id="664" r:id="rId34"/>
    <p:sldId id="572" r:id="rId35"/>
    <p:sldId id="573" r:id="rId36"/>
    <p:sldId id="575" r:id="rId37"/>
    <p:sldId id="576" r:id="rId38"/>
    <p:sldId id="653" r:id="rId39"/>
    <p:sldId id="626" r:id="rId40"/>
    <p:sldId id="574" r:id="rId41"/>
  </p:sldIdLst>
  <p:sldSz cx="12192000" cy="6858000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246" autoAdjust="0"/>
  </p:normalViewPr>
  <p:slideViewPr>
    <p:cSldViewPr>
      <p:cViewPr varScale="1">
        <p:scale>
          <a:sx n="60" d="100"/>
          <a:sy n="60" d="100"/>
        </p:scale>
        <p:origin x="11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9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Restructing</a:t>
            </a:r>
            <a:r>
              <a:rPr lang="en-US" dirty="0"/>
              <a:t> trees without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5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concept will not be </a:t>
            </a:r>
            <a:r>
              <a:rPr lang="en-US"/>
              <a:t>on the exam.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Adversarial Search!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Fault Diagnosis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Fault networks: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Variables?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Domains?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Constraints?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Various ways to query,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	given symptoms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Some cause (abduction)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Simplest cause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All possible causes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test is most useful?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Prediction: cause to effect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We’ll see this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38800" y="2043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638800" y="2576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38800" y="31099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638800" y="36433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7239000" y="2271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7239000" y="28051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7239000" y="33385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875" name="Freeform 24"/>
          <p:cNvSpPr>
            <a:spLocks/>
          </p:cNvSpPr>
          <p:nvPr/>
        </p:nvSpPr>
        <p:spPr bwMode="auto">
          <a:xfrm>
            <a:off x="6477000" y="2271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76" name="Freeform 26"/>
          <p:cNvSpPr>
            <a:spLocks/>
          </p:cNvSpPr>
          <p:nvPr/>
        </p:nvSpPr>
        <p:spPr bwMode="auto">
          <a:xfrm>
            <a:off x="6477000" y="3414713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cxnSp>
        <p:nvCxnSpPr>
          <p:cNvPr id="36877" name="AutoShape 27"/>
          <p:cNvCxnSpPr>
            <a:cxnSpLocks noChangeShapeType="1"/>
            <a:stCxn id="36868" idx="6"/>
            <a:endCxn id="36875" idx="1"/>
          </p:cNvCxnSpPr>
          <p:nvPr/>
        </p:nvCxnSpPr>
        <p:spPr bwMode="auto">
          <a:xfrm>
            <a:off x="5943602" y="2195516"/>
            <a:ext cx="615951" cy="185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8" name="AutoShape 28"/>
          <p:cNvCxnSpPr>
            <a:cxnSpLocks noChangeShapeType="1"/>
            <a:stCxn id="36869" idx="6"/>
            <a:endCxn id="36875" idx="1"/>
          </p:cNvCxnSpPr>
          <p:nvPr/>
        </p:nvCxnSpPr>
        <p:spPr bwMode="auto">
          <a:xfrm flipV="1">
            <a:off x="5943602" y="2381253"/>
            <a:ext cx="615951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9" name="AutoShape 29"/>
          <p:cNvCxnSpPr>
            <a:cxnSpLocks noChangeShapeType="1"/>
            <a:stCxn id="36875" idx="4"/>
            <a:endCxn id="36872" idx="2"/>
          </p:cNvCxnSpPr>
          <p:nvPr/>
        </p:nvCxnSpPr>
        <p:spPr bwMode="auto">
          <a:xfrm>
            <a:off x="6794502" y="2381253"/>
            <a:ext cx="4445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0" name="AutoShape 30"/>
          <p:cNvCxnSpPr>
            <a:cxnSpLocks noChangeShapeType="1"/>
            <a:stCxn id="36896" idx="4"/>
            <a:endCxn id="36873" idx="2"/>
          </p:cNvCxnSpPr>
          <p:nvPr/>
        </p:nvCxnSpPr>
        <p:spPr bwMode="auto">
          <a:xfrm>
            <a:off x="6794502" y="2928941"/>
            <a:ext cx="444500" cy="28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1" name="AutoShape 31"/>
          <p:cNvCxnSpPr>
            <a:cxnSpLocks noChangeShapeType="1"/>
            <a:stCxn id="36869" idx="6"/>
            <a:endCxn id="36896" idx="1"/>
          </p:cNvCxnSpPr>
          <p:nvPr/>
        </p:nvCxnSpPr>
        <p:spPr bwMode="auto">
          <a:xfrm>
            <a:off x="5943602" y="2728916"/>
            <a:ext cx="615951" cy="200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2" name="AutoShape 32"/>
          <p:cNvCxnSpPr>
            <a:cxnSpLocks noChangeShapeType="1"/>
            <a:stCxn id="36870" idx="6"/>
            <a:endCxn id="36896" idx="1"/>
          </p:cNvCxnSpPr>
          <p:nvPr/>
        </p:nvCxnSpPr>
        <p:spPr bwMode="auto">
          <a:xfrm flipV="1">
            <a:off x="5943602" y="2928941"/>
            <a:ext cx="615951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3" name="AutoShape 33"/>
          <p:cNvCxnSpPr>
            <a:cxnSpLocks noChangeShapeType="1"/>
            <a:stCxn id="36871" idx="6"/>
            <a:endCxn id="36876" idx="1"/>
          </p:cNvCxnSpPr>
          <p:nvPr/>
        </p:nvCxnSpPr>
        <p:spPr bwMode="auto">
          <a:xfrm flipV="1">
            <a:off x="5943602" y="3524252"/>
            <a:ext cx="615951" cy="271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4" name="AutoShape 34"/>
          <p:cNvCxnSpPr>
            <a:cxnSpLocks noChangeShapeType="1"/>
            <a:stCxn id="36869" idx="6"/>
            <a:endCxn id="36876" idx="1"/>
          </p:cNvCxnSpPr>
          <p:nvPr/>
        </p:nvCxnSpPr>
        <p:spPr bwMode="auto">
          <a:xfrm>
            <a:off x="5943602" y="2728916"/>
            <a:ext cx="615951" cy="795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85" name="AutoShape 35"/>
          <p:cNvCxnSpPr>
            <a:cxnSpLocks noChangeShapeType="1"/>
            <a:stCxn id="36876" idx="4"/>
            <a:endCxn id="36874" idx="2"/>
          </p:cNvCxnSpPr>
          <p:nvPr/>
        </p:nvCxnSpPr>
        <p:spPr bwMode="auto">
          <a:xfrm flipV="1">
            <a:off x="6794502" y="3490916"/>
            <a:ext cx="444500" cy="33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86" name="Text Box 36"/>
          <p:cNvSpPr txBox="1">
            <a:spLocks noChangeArrowheads="1"/>
          </p:cNvSpPr>
          <p:nvPr/>
        </p:nvSpPr>
        <p:spPr bwMode="auto">
          <a:xfrm>
            <a:off x="4191000" y="19812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SMTP down</a:t>
            </a:r>
          </a:p>
        </p:txBody>
      </p:sp>
      <p:sp>
        <p:nvSpPr>
          <p:cNvPr id="36887" name="Text Box 37"/>
          <p:cNvSpPr txBox="1">
            <a:spLocks noChangeArrowheads="1"/>
          </p:cNvSpPr>
          <p:nvPr/>
        </p:nvSpPr>
        <p:spPr bwMode="auto">
          <a:xfrm>
            <a:off x="4191000" y="25003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DNS down</a:t>
            </a:r>
          </a:p>
        </p:txBody>
      </p:sp>
      <p:sp>
        <p:nvSpPr>
          <p:cNvPr id="36888" name="Text Box 38"/>
          <p:cNvSpPr txBox="1">
            <a:spLocks noChangeArrowheads="1"/>
          </p:cNvSpPr>
          <p:nvPr/>
        </p:nvSpPr>
        <p:spPr bwMode="auto">
          <a:xfrm>
            <a:off x="4191000" y="2925764"/>
            <a:ext cx="1447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Firewall blocking</a:t>
            </a:r>
          </a:p>
        </p:txBody>
      </p:sp>
      <p:sp>
        <p:nvSpPr>
          <p:cNvPr id="36889" name="Text Box 39"/>
          <p:cNvSpPr txBox="1">
            <a:spLocks noChangeArrowheads="1"/>
          </p:cNvSpPr>
          <p:nvPr/>
        </p:nvSpPr>
        <p:spPr bwMode="auto">
          <a:xfrm>
            <a:off x="4191000" y="3657600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Printer jam</a:t>
            </a:r>
          </a:p>
        </p:txBody>
      </p:sp>
      <p:sp>
        <p:nvSpPr>
          <p:cNvPr id="36890" name="Text Box 40"/>
          <p:cNvSpPr txBox="1">
            <a:spLocks noChangeArrowheads="1"/>
          </p:cNvSpPr>
          <p:nvPr/>
        </p:nvSpPr>
        <p:spPr bwMode="auto">
          <a:xfrm>
            <a:off x="7620000" y="3324226"/>
            <a:ext cx="16002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print</a:t>
            </a:r>
          </a:p>
        </p:txBody>
      </p:sp>
      <p:sp>
        <p:nvSpPr>
          <p:cNvPr id="36891" name="Text Box 41"/>
          <p:cNvSpPr txBox="1">
            <a:spLocks noChangeArrowheads="1"/>
          </p:cNvSpPr>
          <p:nvPr/>
        </p:nvSpPr>
        <p:spPr bwMode="auto">
          <a:xfrm>
            <a:off x="7620000" y="2195513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email</a:t>
            </a:r>
          </a:p>
        </p:txBody>
      </p:sp>
      <p:sp>
        <p:nvSpPr>
          <p:cNvPr id="36892" name="Text Box 42"/>
          <p:cNvSpPr txBox="1">
            <a:spLocks noChangeArrowheads="1"/>
          </p:cNvSpPr>
          <p:nvPr/>
        </p:nvSpPr>
        <p:spPr bwMode="auto">
          <a:xfrm>
            <a:off x="7620000" y="274320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Can’t IM</a:t>
            </a:r>
          </a:p>
        </p:txBody>
      </p:sp>
      <p:sp>
        <p:nvSpPr>
          <p:cNvPr id="36893" name="Text Box 43"/>
          <p:cNvSpPr txBox="1">
            <a:spLocks noChangeArrowheads="1"/>
          </p:cNvSpPr>
          <p:nvPr/>
        </p:nvSpPr>
        <p:spPr bwMode="auto">
          <a:xfrm>
            <a:off x="4191000" y="1447802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Causes</a:t>
            </a:r>
          </a:p>
        </p:txBody>
      </p:sp>
      <p:sp>
        <p:nvSpPr>
          <p:cNvPr id="36894" name="Text Box 44"/>
          <p:cNvSpPr txBox="1">
            <a:spLocks noChangeArrowheads="1"/>
          </p:cNvSpPr>
          <p:nvPr/>
        </p:nvSpPr>
        <p:spPr bwMode="auto">
          <a:xfrm>
            <a:off x="7620000" y="1447800"/>
            <a:ext cx="1524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Symptoms</a:t>
            </a:r>
          </a:p>
        </p:txBody>
      </p:sp>
      <p:sp>
        <p:nvSpPr>
          <p:cNvPr id="36895" name="Line 45"/>
          <p:cNvSpPr>
            <a:spLocks noChangeShapeType="1"/>
          </p:cNvSpPr>
          <p:nvPr/>
        </p:nvSpPr>
        <p:spPr bwMode="auto">
          <a:xfrm>
            <a:off x="4267200" y="1905000"/>
            <a:ext cx="464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6896" name="Freeform 46"/>
          <p:cNvSpPr>
            <a:spLocks/>
          </p:cNvSpPr>
          <p:nvPr/>
        </p:nvSpPr>
        <p:spPr bwMode="auto">
          <a:xfrm>
            <a:off x="6477000" y="2819401"/>
            <a:ext cx="319088" cy="233363"/>
          </a:xfrm>
          <a:custGeom>
            <a:avLst/>
            <a:gdLst>
              <a:gd name="T0" fmla="*/ 2147483647 w 523"/>
              <a:gd name="T1" fmla="*/ 0 h 309"/>
              <a:gd name="T2" fmla="*/ 2147483647 w 523"/>
              <a:gd name="T3" fmla="*/ 2147483647 h 309"/>
              <a:gd name="T4" fmla="*/ 2147483647 w 523"/>
              <a:gd name="T5" fmla="*/ 2147483647 h 309"/>
              <a:gd name="T6" fmla="*/ 2147483647 w 523"/>
              <a:gd name="T7" fmla="*/ 2147483647 h 309"/>
              <a:gd name="T8" fmla="*/ 2147483647 w 523"/>
              <a:gd name="T9" fmla="*/ 2147483647 h 309"/>
              <a:gd name="T10" fmla="*/ 2147483647 w 523"/>
              <a:gd name="T11" fmla="*/ 2147483647 h 309"/>
              <a:gd name="T12" fmla="*/ 2147483647 w 523"/>
              <a:gd name="T13" fmla="*/ 0 h 30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3"/>
              <a:gd name="T22" fmla="*/ 0 h 309"/>
              <a:gd name="T23" fmla="*/ 523 w 523"/>
              <a:gd name="T24" fmla="*/ 309 h 30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3" h="309">
                <a:moveTo>
                  <a:pt x="40" y="0"/>
                </a:moveTo>
                <a:cubicBezTo>
                  <a:pt x="0" y="24"/>
                  <a:pt x="136" y="96"/>
                  <a:pt x="136" y="144"/>
                </a:cubicBezTo>
                <a:cubicBezTo>
                  <a:pt x="136" y="192"/>
                  <a:pt x="9" y="267"/>
                  <a:pt x="40" y="288"/>
                </a:cubicBezTo>
                <a:cubicBezTo>
                  <a:pt x="71" y="309"/>
                  <a:pt x="241" y="292"/>
                  <a:pt x="321" y="268"/>
                </a:cubicBezTo>
                <a:cubicBezTo>
                  <a:pt x="401" y="244"/>
                  <a:pt x="523" y="184"/>
                  <a:pt x="520" y="144"/>
                </a:cubicBezTo>
                <a:cubicBezTo>
                  <a:pt x="517" y="104"/>
                  <a:pt x="380" y="50"/>
                  <a:pt x="300" y="26"/>
                </a:cubicBezTo>
                <a:cubicBezTo>
                  <a:pt x="220" y="2"/>
                  <a:pt x="94" y="5"/>
                  <a:pt x="40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Beam Search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Like greedy </a:t>
            </a:r>
            <a:r>
              <a:rPr lang="en-US" sz="2800" dirty="0" err="1"/>
              <a:t>hillclimbing</a:t>
            </a:r>
            <a:r>
              <a:rPr lang="en-US" sz="2800" dirty="0"/>
              <a:t> search, but keep K states at all times: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Variables: beam size, encourage diversity?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best choice in MANY practical settings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Complete?  Optimal?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Why do we still need optimal methods?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137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5" name="Oval 5"/>
          <p:cNvSpPr>
            <a:spLocks noChangeArrowheads="1"/>
          </p:cNvSpPr>
          <p:nvPr/>
        </p:nvSpPr>
        <p:spPr bwMode="auto">
          <a:xfrm>
            <a:off x="2133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133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7" name="Oval 7"/>
          <p:cNvSpPr>
            <a:spLocks noChangeArrowheads="1"/>
          </p:cNvSpPr>
          <p:nvPr/>
        </p:nvSpPr>
        <p:spPr bwMode="auto">
          <a:xfrm>
            <a:off x="2133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895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28956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094" name="AutoShape 14"/>
          <p:cNvCxnSpPr>
            <a:cxnSpLocks noChangeShapeType="1"/>
            <a:stCxn id="46084" idx="6"/>
            <a:endCxn id="46085" idx="2"/>
          </p:cNvCxnSpPr>
          <p:nvPr/>
        </p:nvCxnSpPr>
        <p:spPr bwMode="auto">
          <a:xfrm>
            <a:off x="1524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5" name="AutoShape 15"/>
          <p:cNvCxnSpPr>
            <a:cxnSpLocks noChangeShapeType="1"/>
            <a:stCxn id="46084" idx="6"/>
            <a:endCxn id="46086" idx="2"/>
          </p:cNvCxnSpPr>
          <p:nvPr/>
        </p:nvCxnSpPr>
        <p:spPr bwMode="auto">
          <a:xfrm>
            <a:off x="1524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6" name="AutoShape 16"/>
          <p:cNvCxnSpPr>
            <a:cxnSpLocks noChangeShapeType="1"/>
            <a:stCxn id="46084" idx="6"/>
            <a:endCxn id="46087" idx="2"/>
          </p:cNvCxnSpPr>
          <p:nvPr/>
        </p:nvCxnSpPr>
        <p:spPr bwMode="auto">
          <a:xfrm>
            <a:off x="1524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7" name="AutoShape 17"/>
          <p:cNvCxnSpPr>
            <a:cxnSpLocks noChangeShapeType="1"/>
            <a:stCxn id="46085" idx="6"/>
            <a:endCxn id="46088" idx="2"/>
          </p:cNvCxnSpPr>
          <p:nvPr/>
        </p:nvCxnSpPr>
        <p:spPr bwMode="auto">
          <a:xfrm>
            <a:off x="22860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098" name="AutoShape 18"/>
          <p:cNvCxnSpPr>
            <a:cxnSpLocks noChangeShapeType="1"/>
            <a:stCxn id="46085" idx="6"/>
            <a:endCxn id="46089" idx="2"/>
          </p:cNvCxnSpPr>
          <p:nvPr/>
        </p:nvCxnSpPr>
        <p:spPr bwMode="auto">
          <a:xfrm>
            <a:off x="22860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099" name="AutoShape 19"/>
          <p:cNvCxnSpPr>
            <a:cxnSpLocks noChangeShapeType="1"/>
            <a:stCxn id="46085" idx="6"/>
            <a:endCxn id="46090" idx="2"/>
          </p:cNvCxnSpPr>
          <p:nvPr/>
        </p:nvCxnSpPr>
        <p:spPr bwMode="auto">
          <a:xfrm>
            <a:off x="22860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0" name="AutoShape 20"/>
          <p:cNvCxnSpPr>
            <a:cxnSpLocks noChangeShapeType="1"/>
            <a:stCxn id="46088" idx="6"/>
            <a:endCxn id="46091" idx="2"/>
          </p:cNvCxnSpPr>
          <p:nvPr/>
        </p:nvCxnSpPr>
        <p:spPr bwMode="auto">
          <a:xfrm>
            <a:off x="30480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01" name="AutoShape 21"/>
          <p:cNvCxnSpPr>
            <a:cxnSpLocks noChangeShapeType="1"/>
            <a:stCxn id="46088" idx="6"/>
            <a:endCxn id="46092" idx="2"/>
          </p:cNvCxnSpPr>
          <p:nvPr/>
        </p:nvCxnSpPr>
        <p:spPr bwMode="auto">
          <a:xfrm>
            <a:off x="30480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02" name="AutoShape 22"/>
          <p:cNvCxnSpPr>
            <a:cxnSpLocks noChangeShapeType="1"/>
            <a:stCxn id="46088" idx="6"/>
            <a:endCxn id="46093" idx="2"/>
          </p:cNvCxnSpPr>
          <p:nvPr/>
        </p:nvCxnSpPr>
        <p:spPr bwMode="auto">
          <a:xfrm>
            <a:off x="30480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15240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Greedy Search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4953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5" name="Oval 25"/>
          <p:cNvSpPr>
            <a:spLocks noChangeArrowheads="1"/>
          </p:cNvSpPr>
          <p:nvPr/>
        </p:nvSpPr>
        <p:spPr bwMode="auto">
          <a:xfrm>
            <a:off x="5715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57150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7" name="Oval 27"/>
          <p:cNvSpPr>
            <a:spLocks noChangeArrowheads="1"/>
          </p:cNvSpPr>
          <p:nvPr/>
        </p:nvSpPr>
        <p:spPr bwMode="auto">
          <a:xfrm>
            <a:off x="57150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64770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09" name="Oval 29"/>
          <p:cNvSpPr>
            <a:spLocks noChangeArrowheads="1"/>
          </p:cNvSpPr>
          <p:nvPr/>
        </p:nvSpPr>
        <p:spPr bwMode="auto">
          <a:xfrm>
            <a:off x="6477000" y="28194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4770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1" name="Oval 31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162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13" name="Oval 33"/>
          <p:cNvSpPr>
            <a:spLocks noChangeArrowheads="1"/>
          </p:cNvSpPr>
          <p:nvPr/>
        </p:nvSpPr>
        <p:spPr bwMode="auto">
          <a:xfrm>
            <a:off x="7162800" y="3124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14" name="AutoShape 34"/>
          <p:cNvCxnSpPr>
            <a:cxnSpLocks noChangeShapeType="1"/>
            <a:stCxn id="46104" idx="6"/>
            <a:endCxn id="46105" idx="2"/>
          </p:cNvCxnSpPr>
          <p:nvPr/>
        </p:nvCxnSpPr>
        <p:spPr bwMode="auto">
          <a:xfrm>
            <a:off x="5105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5" name="AutoShape 35"/>
          <p:cNvCxnSpPr>
            <a:cxnSpLocks noChangeShapeType="1"/>
            <a:stCxn id="46104" idx="6"/>
            <a:endCxn id="46106" idx="2"/>
          </p:cNvCxnSpPr>
          <p:nvPr/>
        </p:nvCxnSpPr>
        <p:spPr bwMode="auto">
          <a:xfrm>
            <a:off x="5105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6" name="AutoShape 36"/>
          <p:cNvCxnSpPr>
            <a:cxnSpLocks noChangeShapeType="1"/>
            <a:stCxn id="46104" idx="6"/>
            <a:endCxn id="46107" idx="2"/>
          </p:cNvCxnSpPr>
          <p:nvPr/>
        </p:nvCxnSpPr>
        <p:spPr bwMode="auto">
          <a:xfrm>
            <a:off x="5105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7" name="AutoShape 37"/>
          <p:cNvCxnSpPr>
            <a:cxnSpLocks noChangeShapeType="1"/>
            <a:stCxn id="46105" idx="6"/>
            <a:endCxn id="46108" idx="2"/>
          </p:cNvCxnSpPr>
          <p:nvPr/>
        </p:nvCxnSpPr>
        <p:spPr bwMode="auto">
          <a:xfrm>
            <a:off x="5867400" y="25908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18" name="AutoShape 38"/>
          <p:cNvCxnSpPr>
            <a:cxnSpLocks noChangeShapeType="1"/>
            <a:stCxn id="46105" idx="6"/>
            <a:endCxn id="46109" idx="2"/>
          </p:cNvCxnSpPr>
          <p:nvPr/>
        </p:nvCxnSpPr>
        <p:spPr bwMode="auto">
          <a:xfrm>
            <a:off x="5867400" y="25908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19" name="AutoShape 39"/>
          <p:cNvCxnSpPr>
            <a:cxnSpLocks noChangeShapeType="1"/>
            <a:stCxn id="46108" idx="6"/>
            <a:endCxn id="46111" idx="2"/>
          </p:cNvCxnSpPr>
          <p:nvPr/>
        </p:nvCxnSpPr>
        <p:spPr bwMode="auto">
          <a:xfrm>
            <a:off x="6629400" y="25908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0" name="AutoShape 40"/>
          <p:cNvCxnSpPr>
            <a:cxnSpLocks noChangeShapeType="1"/>
            <a:stCxn id="46108" idx="6"/>
            <a:endCxn id="46112" idx="2"/>
          </p:cNvCxnSpPr>
          <p:nvPr/>
        </p:nvCxnSpPr>
        <p:spPr bwMode="auto">
          <a:xfrm>
            <a:off x="6629400" y="25908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21" name="Oval 41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6122" name="Oval 42"/>
          <p:cNvSpPr>
            <a:spLocks noChangeArrowheads="1"/>
          </p:cNvSpPr>
          <p:nvPr/>
        </p:nvSpPr>
        <p:spPr bwMode="auto">
          <a:xfrm>
            <a:off x="7162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cxnSp>
        <p:nvCxnSpPr>
          <p:cNvPr id="46123" name="AutoShape 43"/>
          <p:cNvCxnSpPr>
            <a:cxnSpLocks noChangeShapeType="1"/>
            <a:stCxn id="46106" idx="6"/>
            <a:endCxn id="46110" idx="2"/>
          </p:cNvCxnSpPr>
          <p:nvPr/>
        </p:nvCxnSpPr>
        <p:spPr bwMode="auto">
          <a:xfrm>
            <a:off x="5867400" y="2895600"/>
            <a:ext cx="609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4" name="AutoShape 44"/>
          <p:cNvCxnSpPr>
            <a:cxnSpLocks noChangeShapeType="1"/>
            <a:stCxn id="46106" idx="6"/>
            <a:endCxn id="46109" idx="2"/>
          </p:cNvCxnSpPr>
          <p:nvPr/>
        </p:nvCxnSpPr>
        <p:spPr bwMode="auto">
          <a:xfrm>
            <a:off x="5867400" y="2895600"/>
            <a:ext cx="609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5" name="AutoShape 45"/>
          <p:cNvCxnSpPr>
            <a:cxnSpLocks noChangeShapeType="1"/>
            <a:stCxn id="46105" idx="6"/>
            <a:endCxn id="46110" idx="2"/>
          </p:cNvCxnSpPr>
          <p:nvPr/>
        </p:nvCxnSpPr>
        <p:spPr bwMode="auto">
          <a:xfrm>
            <a:off x="5867400" y="25908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6" name="AutoShape 46"/>
          <p:cNvCxnSpPr>
            <a:cxnSpLocks noChangeShapeType="1"/>
            <a:stCxn id="46106" idx="6"/>
            <a:endCxn id="46121" idx="2"/>
          </p:cNvCxnSpPr>
          <p:nvPr/>
        </p:nvCxnSpPr>
        <p:spPr bwMode="auto">
          <a:xfrm>
            <a:off x="5867400" y="2895600"/>
            <a:ext cx="6096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7" name="AutoShape 47"/>
          <p:cNvCxnSpPr>
            <a:cxnSpLocks noChangeShapeType="1"/>
            <a:stCxn id="46108" idx="6"/>
            <a:endCxn id="46113" idx="2"/>
          </p:cNvCxnSpPr>
          <p:nvPr/>
        </p:nvCxnSpPr>
        <p:spPr bwMode="auto">
          <a:xfrm>
            <a:off x="6629400" y="2590800"/>
            <a:ext cx="5334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46128" name="AutoShape 48"/>
          <p:cNvCxnSpPr>
            <a:cxnSpLocks noChangeShapeType="1"/>
            <a:stCxn id="46110" idx="6"/>
            <a:endCxn id="46112" idx="2"/>
          </p:cNvCxnSpPr>
          <p:nvPr/>
        </p:nvCxnSpPr>
        <p:spPr bwMode="auto">
          <a:xfrm flipV="1">
            <a:off x="6629400" y="28956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29" name="AutoShape 49"/>
          <p:cNvCxnSpPr>
            <a:cxnSpLocks noChangeShapeType="1"/>
            <a:stCxn id="46110" idx="6"/>
            <a:endCxn id="46122" idx="2"/>
          </p:cNvCxnSpPr>
          <p:nvPr/>
        </p:nvCxnSpPr>
        <p:spPr bwMode="auto">
          <a:xfrm>
            <a:off x="6629400" y="3200400"/>
            <a:ext cx="533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130" name="AutoShape 50"/>
          <p:cNvCxnSpPr>
            <a:cxnSpLocks noChangeShapeType="1"/>
            <a:stCxn id="46110" idx="6"/>
            <a:endCxn id="46113" idx="2"/>
          </p:cNvCxnSpPr>
          <p:nvPr/>
        </p:nvCxnSpPr>
        <p:spPr bwMode="auto">
          <a:xfrm>
            <a:off x="6629400" y="3200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46131" name="Text Box 51"/>
          <p:cNvSpPr txBox="1">
            <a:spLocks noChangeArrowheads="1"/>
          </p:cNvSpPr>
          <p:nvPr/>
        </p:nvSpPr>
        <p:spPr bwMode="auto">
          <a:xfrm>
            <a:off x="5105400" y="3810001"/>
            <a:ext cx="2286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Beam Search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30585</TotalTime>
  <Words>1624</Words>
  <Application>Microsoft Office PowerPoint</Application>
  <PresentationFormat>Widescreen</PresentationFormat>
  <Paragraphs>363</Paragraphs>
  <Slides>40</Slides>
  <Notes>8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Narrow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Today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Next Time: Adversarial Search!</vt:lpstr>
      <vt:lpstr>Example: Fault Diagnosis</vt:lpstr>
      <vt:lpstr>Beam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Jose Dixon</cp:lastModifiedBy>
  <cp:revision>2229</cp:revision>
  <cp:lastPrinted>2014-02-04T08:20:14Z</cp:lastPrinted>
  <dcterms:created xsi:type="dcterms:W3CDTF">2004-08-27T04:16:05Z</dcterms:created>
  <dcterms:modified xsi:type="dcterms:W3CDTF">2018-10-25T19:47:29Z</dcterms:modified>
</cp:coreProperties>
</file>